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5"/>
  </p:notesMasterIdLst>
  <p:sldIdLst>
    <p:sldId id="260" r:id="rId2"/>
    <p:sldId id="261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3" autoAdjust="0"/>
    <p:restoredTop sz="93957" autoAdjust="0"/>
  </p:normalViewPr>
  <p:slideViewPr>
    <p:cSldViewPr snapToGrid="0">
      <p:cViewPr>
        <p:scale>
          <a:sx n="73" d="100"/>
          <a:sy n="73" d="100"/>
        </p:scale>
        <p:origin x="-378" y="-6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DEB35-4585-4CE4-9E48-A63F91925BEE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457E7-AF9E-49AB-A7E8-87B4C81AB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7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457E7-AF9E-49AB-A7E8-87B4C81AB9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64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9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5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01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81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53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26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58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21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9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8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2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5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5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2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2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0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2 – </a:t>
            </a:r>
            <a:r>
              <a:rPr lang="en-US" dirty="0" smtClean="0"/>
              <a:t>Apr 4</a:t>
            </a:r>
            <a:r>
              <a:rPr lang="en-US" dirty="0" smtClean="0"/>
              <a:t>,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9488062" cy="3416300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P3 Challenge – </a:t>
            </a:r>
            <a:r>
              <a:rPr lang="en-US" sz="2000" b="1" dirty="0">
                <a:sym typeface="Euclid Extra" panose="02050502000505020303" pitchFamily="18" charset="2"/>
              </a:rPr>
              <a:t>What is the root mean square velocity of a Krypton atom when a 2.50 mole sample of pure Kr gas has a temperature of 22</a:t>
            </a:r>
            <a:r>
              <a:rPr lang="en-US" sz="2000" b="1" dirty="0">
                <a:sym typeface="Euclid Symbol" panose="05050102010706020507" pitchFamily="18" charset="2"/>
              </a:rPr>
              <a:t>C? (Molar mass of Kr is 84 g/mol, k</a:t>
            </a:r>
            <a:r>
              <a:rPr lang="en-US" sz="2000" b="1" baseline="-25000" dirty="0">
                <a:sym typeface="Euclid Symbol" panose="05050102010706020507" pitchFamily="18" charset="2"/>
              </a:rPr>
              <a:t>B</a:t>
            </a:r>
            <a:r>
              <a:rPr lang="en-US" sz="2000" b="1" dirty="0">
                <a:sym typeface="Euclid Symbol" panose="05050102010706020507" pitchFamily="18" charset="2"/>
              </a:rPr>
              <a:t> =</a:t>
            </a:r>
            <a:r>
              <a:rPr lang="en-US" sz="2000" b="1" dirty="0"/>
              <a:t> 1.38 x 10</a:t>
            </a:r>
            <a:r>
              <a:rPr lang="en-US" sz="2000" b="1" baseline="30000" dirty="0"/>
              <a:t>-23</a:t>
            </a:r>
            <a:r>
              <a:rPr lang="en-US" sz="2000" b="1" dirty="0"/>
              <a:t> J/K; 1 u = 1.66 x 10</a:t>
            </a:r>
            <a:r>
              <a:rPr lang="en-US" sz="2000" b="1" baseline="30000" dirty="0"/>
              <a:t>-27</a:t>
            </a:r>
            <a:r>
              <a:rPr lang="en-US" sz="2000" b="1" dirty="0"/>
              <a:t> kg, N</a:t>
            </a:r>
            <a:r>
              <a:rPr lang="en-US" sz="2000" b="1" baseline="-25000" dirty="0"/>
              <a:t>A</a:t>
            </a:r>
            <a:r>
              <a:rPr lang="en-US" sz="2000" b="1" dirty="0"/>
              <a:t> = 6.022 x 10</a:t>
            </a:r>
            <a:r>
              <a:rPr lang="en-US" sz="2000" b="1" baseline="30000" dirty="0"/>
              <a:t>23</a:t>
            </a:r>
            <a:r>
              <a:rPr lang="en-US" sz="2000" b="1" dirty="0"/>
              <a:t>; R = 8.314 J/mol-K)</a:t>
            </a:r>
            <a:endParaRPr lang="en-US" sz="2000" b="1" dirty="0">
              <a:sym typeface="Euclid Extra" panose="02050502000505020303" pitchFamily="18" charset="2"/>
            </a:endParaRPr>
          </a:p>
          <a:p>
            <a:endParaRPr lang="en-US" sz="2000" b="1" dirty="0">
              <a:sym typeface="Euclid Extra" panose="02050502000505020303" pitchFamily="18" charset="2"/>
            </a:endParaRPr>
          </a:p>
          <a:p>
            <a:r>
              <a:rPr lang="en-US" sz="2000" b="1" dirty="0" smtClean="0">
                <a:sym typeface="Euclid Extra" panose="02050502000505020303" pitchFamily="18" charset="2"/>
              </a:rPr>
              <a:t>Today’s Objective: </a:t>
            </a:r>
            <a:endParaRPr lang="en-US" sz="2000" b="1" dirty="0">
              <a:sym typeface="Euclid Extra" panose="02050502000505020303" pitchFamily="18" charset="2"/>
            </a:endParaRPr>
          </a:p>
          <a:p>
            <a:pPr lvl="1"/>
            <a:r>
              <a:rPr lang="en-US" sz="1800" b="1" dirty="0" smtClean="0">
                <a:sym typeface="Euclid Extra" panose="02050502000505020303" pitchFamily="18" charset="2"/>
              </a:rPr>
              <a:t>Review </a:t>
            </a:r>
            <a:endParaRPr lang="en-US" sz="1800" b="1" dirty="0" smtClean="0">
              <a:sym typeface="Euclid Extra" panose="02050502000505020303" pitchFamily="18" charset="2"/>
            </a:endParaRPr>
          </a:p>
          <a:p>
            <a:r>
              <a:rPr lang="en-US" sz="2000" b="1" dirty="0" smtClean="0"/>
              <a:t>Assignment</a:t>
            </a:r>
            <a:r>
              <a:rPr lang="en-US" sz="2000" b="1" dirty="0"/>
              <a:t>: </a:t>
            </a:r>
          </a:p>
          <a:p>
            <a:pPr lvl="1"/>
            <a:r>
              <a:rPr lang="en-US" sz="1800" b="1" dirty="0" smtClean="0"/>
              <a:t>Review problems for Studying</a:t>
            </a:r>
          </a:p>
          <a:p>
            <a:pPr lvl="1"/>
            <a:r>
              <a:rPr lang="en-US" sz="1800" b="1" dirty="0" smtClean="0"/>
              <a:t>Test on Tuesday </a:t>
            </a:r>
            <a:r>
              <a:rPr lang="en-US" sz="1800" b="1" dirty="0" smtClean="0"/>
              <a:t>Apr 9</a:t>
            </a:r>
            <a:endParaRPr lang="en-US" sz="1050" b="1" dirty="0">
              <a:sym typeface="Euclid Extra" panose="02050502000505020303" pitchFamily="18" charset="2"/>
            </a:endParaRPr>
          </a:p>
          <a:p>
            <a:pPr marL="0" indent="0">
              <a:buNone/>
            </a:pPr>
            <a:endParaRPr lang="en-US" sz="1100" b="1" dirty="0">
              <a:sym typeface="Euclid Extra" panose="02050502000505020303" pitchFamily="18" charset="2"/>
            </a:endParaRPr>
          </a:p>
          <a:p>
            <a:pPr lvl="1"/>
            <a:endParaRPr lang="en-US" sz="1050" b="1" dirty="0"/>
          </a:p>
          <a:p>
            <a:pPr>
              <a:buAutoNum type="alphaLcParenR"/>
            </a:pPr>
            <a:endParaRPr lang="en-US" sz="1100" b="1" dirty="0" smtClean="0"/>
          </a:p>
          <a:p>
            <a:pPr lvl="1"/>
            <a:endParaRPr lang="en-US" sz="1050" b="1" dirty="0" smtClean="0"/>
          </a:p>
          <a:p>
            <a:pPr marL="0" indent="0">
              <a:buNone/>
            </a:pPr>
            <a:endParaRPr lang="en-US" sz="11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073071" y="4311650"/>
            <a:ext cx="395740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Agenda</a:t>
            </a:r>
          </a:p>
          <a:p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HMK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review</a:t>
            </a:r>
          </a:p>
          <a:p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Test description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Work on Review problems to align with answers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073071" y="1205221"/>
            <a:ext cx="3565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Get out </a:t>
            </a:r>
            <a:r>
              <a:rPr lang="en-US" dirty="0" smtClean="0">
                <a:solidFill>
                  <a:schemeClr val="bg1"/>
                </a:solidFill>
              </a:rPr>
              <a:t>#30-32 </a:t>
            </a:r>
            <a:r>
              <a:rPr lang="en-US" dirty="0" smtClean="0">
                <a:solidFill>
                  <a:schemeClr val="bg1"/>
                </a:solidFill>
              </a:rPr>
              <a:t>for HMK check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120421" cy="3416300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Multiple </a:t>
            </a:r>
            <a:r>
              <a:rPr lang="en-US" sz="2000" b="1" dirty="0" smtClean="0"/>
              <a:t>choice </a:t>
            </a:r>
            <a:r>
              <a:rPr lang="en-US" sz="2000" b="1" dirty="0" smtClean="0"/>
              <a:t>(Heat</a:t>
            </a:r>
            <a:r>
              <a:rPr lang="en-US" sz="2000" b="1" dirty="0" smtClean="0"/>
              <a:t>, temperature, KMT, simple </a:t>
            </a:r>
            <a:r>
              <a:rPr lang="en-US" sz="2000" b="1" dirty="0" smtClean="0"/>
              <a:t>gas laws, </a:t>
            </a:r>
            <a:r>
              <a:rPr lang="en-US" sz="2000" b="1" dirty="0" smtClean="0"/>
              <a:t>ideal gas, mole/mass</a:t>
            </a:r>
            <a:r>
              <a:rPr lang="en-US" sz="2000" b="1" dirty="0" smtClean="0"/>
              <a:t>, </a:t>
            </a:r>
            <a:r>
              <a:rPr lang="en-US" sz="2000" b="1" dirty="0" smtClean="0"/>
              <a:t>vocabulary, </a:t>
            </a:r>
            <a:r>
              <a:rPr lang="en-US" sz="2000" b="1" dirty="0" smtClean="0"/>
              <a:t>energy flow, </a:t>
            </a:r>
            <a:r>
              <a:rPr lang="en-US" sz="2000" b="1" dirty="0" smtClean="0"/>
              <a:t>phase changes, </a:t>
            </a:r>
            <a:r>
              <a:rPr lang="en-US" sz="2000" b="1" dirty="0" smtClean="0"/>
              <a:t>distinction </a:t>
            </a:r>
            <a:r>
              <a:rPr lang="en-US" sz="2000" b="1" dirty="0" smtClean="0"/>
              <a:t>between heat and </a:t>
            </a:r>
            <a:r>
              <a:rPr lang="en-US" sz="2000" b="1" dirty="0"/>
              <a:t>t</a:t>
            </a:r>
            <a:r>
              <a:rPr lang="en-US" sz="2000" b="1" dirty="0" smtClean="0"/>
              <a:t>emp</a:t>
            </a:r>
            <a:r>
              <a:rPr lang="en-US" sz="2000" b="1" dirty="0" smtClean="0"/>
              <a:t>, </a:t>
            </a:r>
            <a:r>
              <a:rPr lang="en-US" sz="2000" b="1" dirty="0" smtClean="0"/>
              <a:t>systems, </a:t>
            </a:r>
            <a:r>
              <a:rPr lang="en-US" sz="2000" b="1" dirty="0" smtClean="0"/>
              <a:t>sign convention, internal energy…)   </a:t>
            </a:r>
            <a:endParaRPr lang="en-US" sz="2000" b="1" dirty="0" smtClean="0"/>
          </a:p>
          <a:p>
            <a:pPr lvl="1"/>
            <a:r>
              <a:rPr lang="en-US" sz="1800" b="1" dirty="0"/>
              <a:t>Conceptual </a:t>
            </a:r>
            <a:r>
              <a:rPr lang="en-US" sz="1800" b="1" dirty="0" smtClean="0"/>
              <a:t>questions  </a:t>
            </a:r>
            <a:r>
              <a:rPr lang="en-US" sz="1800" b="1" dirty="0" smtClean="0"/>
              <a:t>(</a:t>
            </a:r>
            <a:r>
              <a:rPr lang="en-US" sz="1800" b="1" dirty="0"/>
              <a:t>9</a:t>
            </a:r>
            <a:r>
              <a:rPr lang="en-US" sz="1800" b="1" dirty="0" smtClean="0"/>
              <a:t> </a:t>
            </a:r>
            <a:r>
              <a:rPr lang="en-US" sz="1800" b="1" dirty="0" smtClean="0"/>
              <a:t>x 2 </a:t>
            </a:r>
            <a:r>
              <a:rPr lang="en-US" sz="1800" b="1" dirty="0" err="1" smtClean="0"/>
              <a:t>pt</a:t>
            </a:r>
            <a:r>
              <a:rPr lang="en-US" sz="1800" b="1" dirty="0" smtClean="0"/>
              <a:t>)</a:t>
            </a:r>
            <a:endParaRPr lang="en-US" sz="1800" b="1" dirty="0"/>
          </a:p>
          <a:p>
            <a:pPr lvl="1"/>
            <a:r>
              <a:rPr lang="en-US" sz="1800" b="1" dirty="0" smtClean="0"/>
              <a:t>Simple </a:t>
            </a:r>
            <a:r>
              <a:rPr lang="en-US" sz="1800" b="1" dirty="0"/>
              <a:t>one step </a:t>
            </a:r>
            <a:r>
              <a:rPr lang="en-US" sz="1800" b="1" dirty="0" smtClean="0"/>
              <a:t>problems  </a:t>
            </a:r>
            <a:r>
              <a:rPr lang="en-US" sz="1800" b="1" dirty="0" smtClean="0"/>
              <a:t>(8 </a:t>
            </a:r>
            <a:r>
              <a:rPr lang="en-US" sz="1800" b="1" dirty="0" smtClean="0"/>
              <a:t>x 4 pts – show work for </a:t>
            </a:r>
            <a:r>
              <a:rPr lang="en-US" sz="1800" b="1" dirty="0" smtClean="0"/>
              <a:t>credit</a:t>
            </a:r>
            <a:r>
              <a:rPr lang="en-US" sz="1800" b="1" dirty="0" smtClean="0"/>
              <a:t>)</a:t>
            </a:r>
            <a:endParaRPr lang="en-US" sz="1800" b="1" dirty="0"/>
          </a:p>
          <a:p>
            <a:r>
              <a:rPr lang="en-US" sz="2000" b="1" dirty="0" smtClean="0"/>
              <a:t>Problems </a:t>
            </a:r>
            <a:r>
              <a:rPr lang="en-US" sz="2000" b="1" dirty="0" smtClean="0"/>
              <a:t>(5 </a:t>
            </a:r>
            <a:r>
              <a:rPr lang="en-US" sz="2000" b="1" dirty="0"/>
              <a:t>x </a:t>
            </a:r>
            <a:r>
              <a:rPr lang="en-US" sz="2000" b="1" dirty="0" smtClean="0"/>
              <a:t>10 </a:t>
            </a:r>
            <a:r>
              <a:rPr lang="en-US" sz="2000" b="1" dirty="0" err="1"/>
              <a:t>pt</a:t>
            </a:r>
            <a:r>
              <a:rPr lang="en-US" sz="2000" b="1" dirty="0"/>
              <a:t>) Possible </a:t>
            </a:r>
            <a:r>
              <a:rPr lang="en-US" sz="2000" b="1" dirty="0" smtClean="0"/>
              <a:t>subjects: Calorimetry, Phase changes, Combined gas law, Ideal gas law, Root mean square velocity, internal energy, derivation </a:t>
            </a:r>
            <a:r>
              <a:rPr lang="en-US" sz="2000" b="1" dirty="0" smtClean="0"/>
              <a:t>problem, IB style multiple part questions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9982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2977" y="2566713"/>
            <a:ext cx="10320751" cy="3416300"/>
          </a:xfrm>
        </p:spPr>
        <p:txBody>
          <a:bodyPr>
            <a:normAutofit lnSpcReduction="10000"/>
          </a:bodyPr>
          <a:lstStyle/>
          <a:p>
            <a:r>
              <a:rPr lang="en-US" sz="2400" b="1" dirty="0" smtClean="0">
                <a:sym typeface="Euclid Extra" panose="02050502000505020303" pitchFamily="18" charset="2"/>
              </a:rPr>
              <a:t>Exit Slip- </a:t>
            </a:r>
            <a:r>
              <a:rPr lang="en-US" sz="2400" b="1" dirty="0" smtClean="0">
                <a:sym typeface="Euclid Extra" panose="02050502000505020303" pitchFamily="18" charset="2"/>
              </a:rPr>
              <a:t>What </a:t>
            </a:r>
            <a:r>
              <a:rPr lang="en-US" sz="2400" b="1" dirty="0">
                <a:sym typeface="Euclid Extra" panose="02050502000505020303" pitchFamily="18" charset="2"/>
              </a:rPr>
              <a:t>is the </a:t>
            </a:r>
            <a:r>
              <a:rPr lang="en-US" sz="2400" b="1" dirty="0" smtClean="0">
                <a:sym typeface="Euclid Extra" panose="02050502000505020303" pitchFamily="18" charset="2"/>
              </a:rPr>
              <a:t>internal energy of a sample of Oxygen when 2.50 </a:t>
            </a:r>
            <a:r>
              <a:rPr lang="en-US" sz="2400" b="1" dirty="0">
                <a:sym typeface="Euclid Extra" panose="02050502000505020303" pitchFamily="18" charset="2"/>
              </a:rPr>
              <a:t>mole </a:t>
            </a:r>
            <a:r>
              <a:rPr lang="en-US" sz="2400" b="1" dirty="0" smtClean="0">
                <a:sym typeface="Euclid Extra" panose="02050502000505020303" pitchFamily="18" charset="2"/>
              </a:rPr>
              <a:t>has </a:t>
            </a:r>
            <a:r>
              <a:rPr lang="en-US" sz="2400" b="1" dirty="0">
                <a:sym typeface="Euclid Extra" panose="02050502000505020303" pitchFamily="18" charset="2"/>
              </a:rPr>
              <a:t>a temperature of </a:t>
            </a:r>
            <a:r>
              <a:rPr lang="en-US" sz="2400" b="1" dirty="0" smtClean="0">
                <a:sym typeface="Euclid Extra" panose="02050502000505020303" pitchFamily="18" charset="2"/>
              </a:rPr>
              <a:t>20</a:t>
            </a:r>
            <a:r>
              <a:rPr lang="en-US" sz="2400" b="1" dirty="0" smtClean="0">
                <a:sym typeface="Euclid Symbol" panose="05050102010706020507" pitchFamily="18" charset="2"/>
              </a:rPr>
              <a:t></a:t>
            </a:r>
            <a:r>
              <a:rPr lang="en-US" sz="2400" b="1" dirty="0">
                <a:sym typeface="Euclid Symbol" panose="05050102010706020507" pitchFamily="18" charset="2"/>
              </a:rPr>
              <a:t>C?</a:t>
            </a:r>
            <a:r>
              <a:rPr lang="en-US" sz="2400" b="1" dirty="0" smtClean="0">
                <a:sym typeface="Euclid Extra" panose="02050502000505020303" pitchFamily="18" charset="2"/>
              </a:rPr>
              <a:t> </a:t>
            </a:r>
            <a:r>
              <a:rPr lang="en-US" sz="2400" b="1" dirty="0" smtClean="0">
                <a:sym typeface="Euclid Symbol" panose="05050102010706020507" pitchFamily="18" charset="2"/>
              </a:rPr>
              <a:t>(</a:t>
            </a:r>
            <a:r>
              <a:rPr lang="en-US" sz="2400" b="1" dirty="0" smtClean="0">
                <a:sym typeface="Euclid Symbol" panose="05050102010706020507" pitchFamily="18" charset="2"/>
              </a:rPr>
              <a:t>Molar mass of </a:t>
            </a:r>
            <a:r>
              <a:rPr lang="en-US" sz="2400" b="1" dirty="0" smtClean="0">
                <a:sym typeface="Euclid Symbol" panose="05050102010706020507" pitchFamily="18" charset="2"/>
              </a:rPr>
              <a:t>O</a:t>
            </a:r>
            <a:r>
              <a:rPr lang="en-US" sz="2400" b="1" baseline="-25000" dirty="0" smtClean="0">
                <a:sym typeface="Euclid Symbol" panose="05050102010706020507" pitchFamily="18" charset="2"/>
              </a:rPr>
              <a:t>2</a:t>
            </a:r>
            <a:r>
              <a:rPr lang="en-US" sz="2400" b="1" dirty="0" smtClean="0">
                <a:sym typeface="Euclid Symbol" panose="05050102010706020507" pitchFamily="18" charset="2"/>
              </a:rPr>
              <a:t> </a:t>
            </a:r>
            <a:r>
              <a:rPr lang="en-US" sz="2400" b="1" dirty="0" smtClean="0">
                <a:sym typeface="Euclid Symbol" panose="05050102010706020507" pitchFamily="18" charset="2"/>
              </a:rPr>
              <a:t>is </a:t>
            </a:r>
            <a:r>
              <a:rPr lang="en-US" sz="2400" b="1" dirty="0" smtClean="0">
                <a:sym typeface="Euclid Symbol" panose="05050102010706020507" pitchFamily="18" charset="2"/>
              </a:rPr>
              <a:t>32</a:t>
            </a:r>
            <a:r>
              <a:rPr lang="en-US" sz="2400" b="1" dirty="0" smtClean="0">
                <a:sym typeface="Euclid Symbol" panose="05050102010706020507" pitchFamily="18" charset="2"/>
              </a:rPr>
              <a:t> </a:t>
            </a:r>
            <a:r>
              <a:rPr lang="en-US" sz="2400" b="1" dirty="0" smtClean="0">
                <a:sym typeface="Euclid Symbol" panose="05050102010706020507" pitchFamily="18" charset="2"/>
              </a:rPr>
              <a:t>g/mol, k</a:t>
            </a:r>
            <a:r>
              <a:rPr lang="en-US" sz="2400" b="1" baseline="-25000" dirty="0" smtClean="0">
                <a:sym typeface="Euclid Symbol" panose="05050102010706020507" pitchFamily="18" charset="2"/>
              </a:rPr>
              <a:t>B</a:t>
            </a:r>
            <a:r>
              <a:rPr lang="en-US" sz="2400" b="1" dirty="0" smtClean="0">
                <a:sym typeface="Euclid Symbol" panose="05050102010706020507" pitchFamily="18" charset="2"/>
              </a:rPr>
              <a:t> =</a:t>
            </a:r>
            <a:r>
              <a:rPr lang="en-US" sz="2400" b="1" dirty="0" smtClean="0"/>
              <a:t> </a:t>
            </a:r>
            <a:r>
              <a:rPr lang="en-US" sz="2400" b="1" dirty="0"/>
              <a:t>1.38 x 10</a:t>
            </a:r>
            <a:r>
              <a:rPr lang="en-US" sz="2400" b="1" baseline="30000" dirty="0"/>
              <a:t>-23</a:t>
            </a:r>
            <a:r>
              <a:rPr lang="en-US" sz="2400" b="1" dirty="0"/>
              <a:t> J/K; 1 u = 1.66 x 10</a:t>
            </a:r>
            <a:r>
              <a:rPr lang="en-US" sz="2400" b="1" baseline="30000" dirty="0"/>
              <a:t>-27</a:t>
            </a:r>
            <a:r>
              <a:rPr lang="en-US" sz="2400" b="1" dirty="0"/>
              <a:t> </a:t>
            </a:r>
            <a:r>
              <a:rPr lang="en-US" sz="2400" b="1" dirty="0" smtClean="0"/>
              <a:t>kg, N</a:t>
            </a:r>
            <a:r>
              <a:rPr lang="en-US" sz="2400" b="1" baseline="-25000" dirty="0" smtClean="0"/>
              <a:t>A</a:t>
            </a:r>
            <a:r>
              <a:rPr lang="en-US" sz="2400" b="1" dirty="0" smtClean="0"/>
              <a:t> = 6.022 x 10</a:t>
            </a:r>
            <a:r>
              <a:rPr lang="en-US" sz="2400" b="1" baseline="30000" dirty="0" smtClean="0"/>
              <a:t>23</a:t>
            </a:r>
            <a:r>
              <a:rPr lang="en-US" sz="2400" b="1" dirty="0" smtClean="0"/>
              <a:t>; R = 8.314 J/mol-K</a:t>
            </a:r>
            <a:r>
              <a:rPr lang="en-US" sz="2400" b="1" dirty="0" smtClean="0"/>
              <a:t>)</a:t>
            </a:r>
          </a:p>
          <a:p>
            <a:endParaRPr lang="en-US" sz="2400" b="1" dirty="0" smtClean="0">
              <a:sym typeface="Euclid Extra" panose="02050502000505020303" pitchFamily="18" charset="2"/>
            </a:endParaRPr>
          </a:p>
          <a:p>
            <a:r>
              <a:rPr lang="en-US" sz="2000" b="1" dirty="0" smtClean="0"/>
              <a:t>What’s Due?  (Pending assignments to complete.)</a:t>
            </a:r>
          </a:p>
          <a:p>
            <a:pPr lvl="1"/>
            <a:r>
              <a:rPr lang="en-US" sz="1800" b="1" dirty="0"/>
              <a:t>Review problems for </a:t>
            </a:r>
            <a:r>
              <a:rPr lang="en-US" sz="1800" b="1" dirty="0" smtClean="0"/>
              <a:t>Studying. Test </a:t>
            </a:r>
            <a:r>
              <a:rPr lang="en-US" sz="1800" b="1" dirty="0"/>
              <a:t>on </a:t>
            </a:r>
            <a:r>
              <a:rPr lang="en-US" sz="1800" b="1" dirty="0" smtClean="0"/>
              <a:t>Tuesday </a:t>
            </a:r>
            <a:r>
              <a:rPr lang="en-US" sz="1800" b="1" dirty="0" smtClean="0"/>
              <a:t>Apr 9</a:t>
            </a:r>
            <a:endParaRPr lang="en-US" sz="1800" b="1" dirty="0" smtClean="0"/>
          </a:p>
          <a:p>
            <a:r>
              <a:rPr lang="en-US" sz="2000" b="1" dirty="0" smtClean="0"/>
              <a:t>What’s Next?  (How to prepare for the next day)</a:t>
            </a:r>
          </a:p>
          <a:p>
            <a:pPr lvl="1"/>
            <a:r>
              <a:rPr lang="en-US" sz="1800" b="1" dirty="0" smtClean="0">
                <a:solidFill>
                  <a:schemeClr val="bg2">
                    <a:lumMod val="25000"/>
                  </a:schemeClr>
                </a:solidFill>
              </a:rPr>
              <a:t>Read B </a:t>
            </a:r>
            <a:r>
              <a:rPr lang="en-US" sz="1800" b="1" dirty="0" smtClean="0">
                <a:solidFill>
                  <a:schemeClr val="bg2">
                    <a:lumMod val="25000"/>
                  </a:schemeClr>
                </a:solidFill>
              </a:rPr>
              <a:t>p19-32 </a:t>
            </a:r>
            <a:r>
              <a:rPr lang="en-US" sz="1800" b="1" dirty="0" smtClean="0">
                <a:solidFill>
                  <a:schemeClr val="bg2">
                    <a:lumMod val="25000"/>
                  </a:schemeClr>
                </a:solidFill>
              </a:rPr>
              <a:t>about Thermodynamics</a:t>
            </a:r>
            <a:endParaRPr lang="en-US" sz="18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70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46006</TotalTime>
  <Words>299</Words>
  <Application>Microsoft Office PowerPoint</Application>
  <PresentationFormat>Widescreen</PresentationFormat>
  <Paragraphs>29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Century Gothic</vt:lpstr>
      <vt:lpstr>Euclid Extra</vt:lpstr>
      <vt:lpstr>Euclid Symbol</vt:lpstr>
      <vt:lpstr>Wingdings 3</vt:lpstr>
      <vt:lpstr>Ion Boardroom</vt:lpstr>
      <vt:lpstr>Physics 2 – Apr 4, 2019</vt:lpstr>
      <vt:lpstr>Test description</vt:lpstr>
      <vt:lpstr>Exit Slip -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493</cp:revision>
  <dcterms:created xsi:type="dcterms:W3CDTF">2015-08-11T02:33:52Z</dcterms:created>
  <dcterms:modified xsi:type="dcterms:W3CDTF">2019-04-04T13:42:27Z</dcterms:modified>
</cp:coreProperties>
</file>